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9" r:id="rId9"/>
    <p:sldId id="263" r:id="rId10"/>
    <p:sldId id="264" r:id="rId11"/>
    <p:sldId id="270" r:id="rId12"/>
    <p:sldId id="266" r:id="rId13"/>
    <p:sldId id="267" r:id="rId14"/>
    <p:sldId id="268" r:id="rId15"/>
    <p:sldId id="272" r:id="rId16"/>
    <p:sldId id="273" r:id="rId17"/>
    <p:sldId id="274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45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56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E841F-F3FD-6135-EAD7-10AAB973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A0206A0-9FB9-EA8E-D800-CFCD95B5DA0D}"/>
              </a:ext>
            </a:extLst>
          </p:cNvPr>
          <p:cNvSpPr txBox="1"/>
          <p:nvPr/>
        </p:nvSpPr>
        <p:spPr>
          <a:xfrm>
            <a:off x="820515" y="900953"/>
            <a:ext cx="10335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0" dirty="0">
                <a:solidFill>
                  <a:srgbClr val="445A64"/>
                </a:solidFill>
                <a:effectLst/>
                <a:latin typeface="-apple-system"/>
              </a:rPr>
              <a:t>Optimization in Preference Learning: </a:t>
            </a:r>
          </a:p>
          <a:p>
            <a:pPr algn="ctr"/>
            <a:r>
              <a:rPr lang="en-US" altLang="zh-CN" sz="4000" b="1" i="0" dirty="0">
                <a:solidFill>
                  <a:srgbClr val="445A64"/>
                </a:solidFill>
                <a:effectLst/>
                <a:latin typeface="-apple-system"/>
              </a:rPr>
              <a:t>A Utility-based Probability Prediction Method Used in Hotel Booking Dataset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68B929-C5EA-1F3A-078F-C1440805F4B8}"/>
              </a:ext>
            </a:extLst>
          </p:cNvPr>
          <p:cNvSpPr txBox="1"/>
          <p:nvPr/>
        </p:nvSpPr>
        <p:spPr>
          <a:xfrm>
            <a:off x="6483927" y="3429000"/>
            <a:ext cx="543098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0" dirty="0" err="1">
                <a:solidFill>
                  <a:srgbClr val="445A64"/>
                </a:solidFill>
                <a:effectLst/>
                <a:latin typeface="-apple-system"/>
              </a:rPr>
              <a:t>Shuhan</a:t>
            </a:r>
            <a:r>
              <a:rPr lang="zh-CN" altLang="en-US" sz="2800" b="1" i="0" dirty="0">
                <a:solidFill>
                  <a:srgbClr val="445A64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445A64"/>
                </a:solidFill>
                <a:effectLst/>
                <a:latin typeface="-apple-system"/>
              </a:rPr>
              <a:t>Zhang    </a:t>
            </a:r>
            <a:r>
              <a:rPr lang="en-US" altLang="zh-CN" sz="2000" i="0" dirty="0">
                <a:solidFill>
                  <a:srgbClr val="445A64"/>
                </a:solidFill>
                <a:effectLst/>
                <a:latin typeface="-apple-system"/>
              </a:rPr>
              <a:t>zhang19@sas.upenn.edu</a:t>
            </a:r>
            <a:endParaRPr lang="en-US" altLang="zh-CN" sz="2000" b="1" i="0" dirty="0">
              <a:solidFill>
                <a:srgbClr val="445A64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i="0" dirty="0">
                <a:solidFill>
                  <a:srgbClr val="445A64"/>
                </a:solidFill>
                <a:effectLst/>
                <a:latin typeface="-apple-system"/>
              </a:rPr>
              <a:t>Xinyu</a:t>
            </a:r>
            <a:r>
              <a:rPr lang="zh-CN" altLang="en-US" sz="2800" b="1" i="0" dirty="0">
                <a:solidFill>
                  <a:srgbClr val="445A64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445A64"/>
                </a:solidFill>
                <a:effectLst/>
                <a:latin typeface="-apple-system"/>
              </a:rPr>
              <a:t>Zhang   </a:t>
            </a:r>
            <a:r>
              <a:rPr lang="en-US" altLang="zh-CN" sz="2000" i="0" dirty="0" err="1">
                <a:solidFill>
                  <a:srgbClr val="445A64"/>
                </a:solidFill>
                <a:effectLst/>
                <a:latin typeface="-apple-system"/>
              </a:rPr>
              <a:t>joyxyz@sas.upenn.edu</a:t>
            </a:r>
            <a:endParaRPr lang="en-US" altLang="zh-CN" sz="2000" b="1" i="0" dirty="0">
              <a:solidFill>
                <a:srgbClr val="445A64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445A64"/>
                </a:solidFill>
                <a:latin typeface="-apple-system"/>
              </a:rPr>
              <a:t>Lexuan</a:t>
            </a:r>
            <a:r>
              <a:rPr lang="zh-CN" altLang="en-US" sz="2800" b="1" dirty="0">
                <a:solidFill>
                  <a:srgbClr val="445A64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445A64"/>
                </a:solidFill>
                <a:latin typeface="-apple-system"/>
              </a:rPr>
              <a:t>Chen   </a:t>
            </a:r>
            <a:r>
              <a:rPr lang="en-US" altLang="zh-CN" sz="2000" i="0" dirty="0">
                <a:solidFill>
                  <a:srgbClr val="445A64"/>
                </a:solidFill>
                <a:effectLst/>
                <a:latin typeface="-apple-system"/>
              </a:rPr>
              <a:t>amy0305@sas.upenn.edu</a:t>
            </a:r>
            <a:endParaRPr lang="en-US" altLang="zh-CN" sz="2000" b="1" i="0" dirty="0">
              <a:solidFill>
                <a:srgbClr val="445A64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155150-DEDA-143C-3924-F3EEF5DE5310}"/>
              </a:ext>
            </a:extLst>
          </p:cNvPr>
          <p:cNvSpPr txBox="1"/>
          <p:nvPr/>
        </p:nvSpPr>
        <p:spPr>
          <a:xfrm>
            <a:off x="0" y="102748"/>
            <a:ext cx="804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0" dirty="0">
                <a:solidFill>
                  <a:srgbClr val="445A64"/>
                </a:solidFill>
                <a:effectLst/>
                <a:latin typeface="-apple-system"/>
              </a:rPr>
              <a:t>STAT4830: Numerical Optimization for Data Science and Machine Learning</a:t>
            </a:r>
          </a:p>
          <a:p>
            <a:pPr algn="ctr"/>
            <a:endParaRPr lang="en-US" altLang="zh-CN" sz="2000" i="0" dirty="0">
              <a:solidFill>
                <a:srgbClr val="445A64"/>
              </a:solidFill>
              <a:effectLst/>
              <a:latin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B5C1F9-CBD0-D38A-8F5A-9F482BC8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3087388"/>
            <a:ext cx="5124391" cy="28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06EC3B-F315-2C29-165C-1F2734227DDB}"/>
              </a:ext>
            </a:extLst>
          </p:cNvPr>
          <p:cNvSpPr txBox="1"/>
          <p:nvPr/>
        </p:nvSpPr>
        <p:spPr>
          <a:xfrm>
            <a:off x="258619" y="83127"/>
            <a:ext cx="6439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Linear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Utility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Function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NLL Loss</a:t>
            </a:r>
            <a:endParaRPr kumimoji="1" lang="zh-CN" altLang="en-US" sz="32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0559B-865A-3983-44B3-C9EB979F9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形用户界面, 表格&#10;&#10;描述已自动生成">
            <a:extLst>
              <a:ext uri="{FF2B5EF4-FFF2-40B4-BE49-F238E27FC236}">
                <a16:creationId xmlns:a16="http://schemas.microsoft.com/office/drawing/2014/main" id="{AB973E3B-28D8-0BA9-85AF-43854BC9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3" y="471681"/>
            <a:ext cx="10624773" cy="59146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83A5CE-89AC-8B38-2401-301AF5246C5D}"/>
              </a:ext>
            </a:extLst>
          </p:cNvPr>
          <p:cNvSpPr txBox="1"/>
          <p:nvPr/>
        </p:nvSpPr>
        <p:spPr>
          <a:xfrm>
            <a:off x="11741427" y="6410037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10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E814EBD-059A-2828-A4E5-40FE2510F829}"/>
              </a:ext>
            </a:extLst>
          </p:cNvPr>
          <p:cNvSpPr/>
          <p:nvPr/>
        </p:nvSpPr>
        <p:spPr>
          <a:xfrm>
            <a:off x="822359" y="1630842"/>
            <a:ext cx="2108766" cy="171334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4DCAD00B-60B5-4344-8B27-06A0E53B2235}"/>
              </a:ext>
            </a:extLst>
          </p:cNvPr>
          <p:cNvSpPr/>
          <p:nvPr/>
        </p:nvSpPr>
        <p:spPr>
          <a:xfrm>
            <a:off x="8751775" y="930380"/>
            <a:ext cx="2195112" cy="41471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rgbClr val="445A64"/>
                </a:solidFill>
                <a:latin typeface="Helvetica" pitchFamily="2" charset="0"/>
              </a:rPr>
              <a:t>Consumer Feature</a:t>
            </a:r>
            <a:endParaRPr kumimoji="1" lang="zh-CN" altLang="en-US" sz="16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487701B-94BF-5794-29FB-2E68CDB0A295}"/>
              </a:ext>
            </a:extLst>
          </p:cNvPr>
          <p:cNvSpPr/>
          <p:nvPr/>
        </p:nvSpPr>
        <p:spPr>
          <a:xfrm>
            <a:off x="8751775" y="1479456"/>
            <a:ext cx="2195112" cy="41471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rgbClr val="445A64"/>
                </a:solidFill>
                <a:latin typeface="Helvetica" pitchFamily="2" charset="0"/>
              </a:rPr>
              <a:t>Item Feature</a:t>
            </a:r>
            <a:endParaRPr kumimoji="1" lang="zh-CN" altLang="en-US" sz="16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DE70EC0-0536-9A35-3700-AA7EF167F201}"/>
              </a:ext>
            </a:extLst>
          </p:cNvPr>
          <p:cNvSpPr/>
          <p:nvPr/>
        </p:nvSpPr>
        <p:spPr>
          <a:xfrm>
            <a:off x="822359" y="1345092"/>
            <a:ext cx="2108766" cy="268728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17A2DF8-072E-1720-04A3-52E5020E4664}"/>
              </a:ext>
            </a:extLst>
          </p:cNvPr>
          <p:cNvSpPr/>
          <p:nvPr/>
        </p:nvSpPr>
        <p:spPr>
          <a:xfrm>
            <a:off x="822359" y="3361211"/>
            <a:ext cx="2108766" cy="2338251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33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F35AB2-9A47-158E-6505-0C86933EED74}"/>
              </a:ext>
            </a:extLst>
          </p:cNvPr>
          <p:cNvSpPr txBox="1"/>
          <p:nvPr/>
        </p:nvSpPr>
        <p:spPr>
          <a:xfrm>
            <a:off x="258618" y="83127"/>
            <a:ext cx="718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Neural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Network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NLL Loss</a:t>
            </a:r>
            <a:endParaRPr kumimoji="1" lang="zh-CN" altLang="en-US" sz="32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BC28D94B-34CD-5580-3A57-2974CCF77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830"/>
          <a:stretch/>
        </p:blipFill>
        <p:spPr>
          <a:xfrm>
            <a:off x="537440" y="741435"/>
            <a:ext cx="10472304" cy="6771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669456-E732-1646-A3F3-4D0A99602977}"/>
              </a:ext>
            </a:extLst>
          </p:cNvPr>
          <p:cNvSpPr txBox="1"/>
          <p:nvPr/>
        </p:nvSpPr>
        <p:spPr>
          <a:xfrm>
            <a:off x="537440" y="741435"/>
            <a:ext cx="9970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b="1" dirty="0">
                <a:solidFill>
                  <a:srgbClr val="445A64"/>
                </a:solidFill>
                <a:latin typeface="Helvetica" pitchFamily="2" charset="0"/>
              </a:rPr>
              <a:t>Summary: Linear vs. NN-Based MNL</a:t>
            </a:r>
            <a:endParaRPr kumimoji="1" lang="zh-CN" altLang="en-US" sz="44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60CC3F-E303-EAE9-11CC-C023D07C9CC7}"/>
              </a:ext>
            </a:extLst>
          </p:cNvPr>
          <p:cNvSpPr txBox="1"/>
          <p:nvPr/>
        </p:nvSpPr>
        <p:spPr>
          <a:xfrm>
            <a:off x="218850" y="236776"/>
            <a:ext cx="5107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445A64"/>
                </a:solidFill>
                <a:latin typeface="Helvetica" pitchFamily="2" charset="0"/>
              </a:rPr>
              <a:t>Matrix Completion</a:t>
            </a:r>
            <a:endParaRPr kumimoji="1" lang="zh-CN" altLang="en-US" sz="44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546E91-A40E-0432-9E16-3FBEC8739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" y="1422909"/>
            <a:ext cx="6007505" cy="22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069CD6-E1AB-A68E-BFCE-071C010B7068}"/>
              </a:ext>
            </a:extLst>
          </p:cNvPr>
          <p:cNvSpPr txBox="1"/>
          <p:nvPr/>
        </p:nvSpPr>
        <p:spPr>
          <a:xfrm>
            <a:off x="849745" y="1053577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Rating Matrix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845AB-8081-9A44-343F-FFC7097C1D00}"/>
              </a:ext>
            </a:extLst>
          </p:cNvPr>
          <p:cNvSpPr txBox="1"/>
          <p:nvPr/>
        </p:nvSpPr>
        <p:spPr>
          <a:xfrm>
            <a:off x="2864629" y="1053577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User Matrix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007E1A-80D8-3D87-F976-6B629A9AC50C}"/>
              </a:ext>
            </a:extLst>
          </p:cNvPr>
          <p:cNvSpPr txBox="1"/>
          <p:nvPr/>
        </p:nvSpPr>
        <p:spPr>
          <a:xfrm>
            <a:off x="4665835" y="1053577"/>
            <a:ext cx="158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Item Matrix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38189F0-8B0E-0F2F-07FB-1E250B892EBB}"/>
              </a:ext>
            </a:extLst>
          </p:cNvPr>
          <p:cNvSpPr/>
          <p:nvPr/>
        </p:nvSpPr>
        <p:spPr>
          <a:xfrm>
            <a:off x="6358488" y="480610"/>
            <a:ext cx="2122830" cy="81210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Netflix Dataset</a:t>
            </a:r>
          </a:p>
          <a:p>
            <a:pPr algn="ctr"/>
            <a:r>
              <a:rPr kumimoji="1"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(Film Puzzle)</a:t>
            </a:r>
            <a:endParaRPr kumimoji="1" lang="zh-CN" altLang="en-US" sz="20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4409145-3AB1-FBDD-807E-5461E0BF0B4F}"/>
              </a:ext>
            </a:extLst>
          </p:cNvPr>
          <p:cNvSpPr/>
          <p:nvPr/>
        </p:nvSpPr>
        <p:spPr>
          <a:xfrm>
            <a:off x="9721371" y="480610"/>
            <a:ext cx="2313609" cy="82049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Expedia Dataset</a:t>
            </a:r>
          </a:p>
          <a:p>
            <a:pPr algn="ctr"/>
            <a:r>
              <a:rPr kumimoji="1"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(Hotel Puzzle)</a:t>
            </a:r>
            <a:endParaRPr kumimoji="1" lang="zh-CN" altLang="en-US" sz="20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pic>
        <p:nvPicPr>
          <p:cNvPr id="10" name="图形 9" descr="徽章问号 轮廓">
            <a:extLst>
              <a:ext uri="{FF2B5EF4-FFF2-40B4-BE49-F238E27FC236}">
                <a16:creationId xmlns:a16="http://schemas.microsoft.com/office/drawing/2014/main" id="{880A2493-774F-7D3B-CA7A-2BAD06B2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947" y="578835"/>
            <a:ext cx="587328" cy="587328"/>
          </a:xfrm>
          <a:prstGeom prst="rect">
            <a:avLst/>
          </a:prstGeom>
        </p:spPr>
      </p:pic>
      <p:sp>
        <p:nvSpPr>
          <p:cNvPr id="12" name="左右箭头 11">
            <a:extLst>
              <a:ext uri="{FF2B5EF4-FFF2-40B4-BE49-F238E27FC236}">
                <a16:creationId xmlns:a16="http://schemas.microsoft.com/office/drawing/2014/main" id="{973D6B3C-D57C-C1D6-1767-C51A8D2E5166}"/>
              </a:ext>
            </a:extLst>
          </p:cNvPr>
          <p:cNvSpPr/>
          <p:nvPr/>
        </p:nvSpPr>
        <p:spPr>
          <a:xfrm>
            <a:off x="8500108" y="747823"/>
            <a:ext cx="1221263" cy="249352"/>
          </a:xfrm>
          <a:prstGeom prst="leftRightArrow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FC38C91-83D7-D213-EFAA-8B668DC3465F}"/>
              </a:ext>
            </a:extLst>
          </p:cNvPr>
          <p:cNvSpPr/>
          <p:nvPr/>
        </p:nvSpPr>
        <p:spPr>
          <a:xfrm>
            <a:off x="6546748" y="1432654"/>
            <a:ext cx="5312708" cy="220942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445A64"/>
                </a:solidFill>
                <a:latin typeface="Helvetica" pitchFamily="2" charset="0"/>
              </a:rPr>
              <a:t>• Both</a:t>
            </a:r>
            <a:r>
              <a:rPr lang="zh-CN" altLang="en-US" sz="2000" dirty="0">
                <a:solidFill>
                  <a:srgbClr val="445A64"/>
                </a:solidFill>
                <a:latin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Recommendation Systems</a:t>
            </a:r>
            <a:endParaRPr lang="en-US" altLang="zh-CN" sz="2000" dirty="0">
              <a:solidFill>
                <a:srgbClr val="445A64"/>
              </a:solidFill>
              <a:latin typeface="Helvetica" pitchFamily="2" charset="0"/>
            </a:endParaRP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445A64"/>
                </a:solidFill>
                <a:latin typeface="Helvetica" pitchFamily="2" charset="0"/>
              </a:rPr>
              <a:t>• Not every user rates every item, leading to a </a:t>
            </a:r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sparse user–item interaction matrix</a:t>
            </a:r>
            <a:endParaRPr lang="en-US" altLang="zh-CN" sz="2000" dirty="0">
              <a:solidFill>
                <a:srgbClr val="445A64"/>
              </a:solidFill>
              <a:latin typeface="Helvetica" pitchFamily="2" charset="0"/>
            </a:endParaRP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445A64"/>
                </a:solidFill>
                <a:latin typeface="Helvetica" pitchFamily="2" charset="0"/>
              </a:rPr>
              <a:t>• </a:t>
            </a:r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Predicting missing entries</a:t>
            </a:r>
            <a:endParaRPr lang="en-US" altLang="zh-CN" sz="2000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C6CE24-672D-E3D9-DBE8-B9C56E513EB5}"/>
              </a:ext>
            </a:extLst>
          </p:cNvPr>
          <p:cNvSpPr txBox="1"/>
          <p:nvPr/>
        </p:nvSpPr>
        <p:spPr>
          <a:xfrm>
            <a:off x="11000508" y="3142734"/>
            <a:ext cx="41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✅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F10B5B-BCB3-B5DA-6F01-CB63D41CFA63}"/>
              </a:ext>
            </a:extLst>
          </p:cNvPr>
          <p:cNvSpPr txBox="1"/>
          <p:nvPr/>
        </p:nvSpPr>
        <p:spPr>
          <a:xfrm>
            <a:off x="350983" y="3669814"/>
            <a:ext cx="6007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F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irst matrix ----  </a:t>
            </a:r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e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ach row belongs to an individual</a:t>
            </a:r>
          </a:p>
          <a:p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Second matrix ----  </a:t>
            </a:r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e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ach </a:t>
            </a:r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column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 belongs to an item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6FFF99-0FA0-34A6-0665-06BC2AF0342E}"/>
              </a:ext>
            </a:extLst>
          </p:cNvPr>
          <p:cNvSpPr txBox="1"/>
          <p:nvPr/>
        </p:nvSpPr>
        <p:spPr>
          <a:xfrm>
            <a:off x="6621538" y="3680689"/>
            <a:ext cx="5163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1" dirty="0">
                <a:solidFill>
                  <a:srgbClr val="445A64"/>
                </a:solidFill>
                <a:effectLst/>
                <a:latin typeface="source-serif-pro"/>
              </a:rPr>
              <a:t>Both express the power of association between a user or an item with </a:t>
            </a:r>
            <a:r>
              <a:rPr lang="en-US" altLang="zh-CN" sz="1800" b="1" i="1" dirty="0">
                <a:solidFill>
                  <a:srgbClr val="445A64"/>
                </a:solidFill>
                <a:effectLst/>
                <a:latin typeface="source-serif-pro"/>
              </a:rPr>
              <a:t>latent factors or hidden features</a:t>
            </a:r>
            <a:r>
              <a:rPr lang="en-US" altLang="zh-CN" sz="1800" b="0" i="1" dirty="0">
                <a:solidFill>
                  <a:srgbClr val="445A64"/>
                </a:solidFill>
                <a:effectLst/>
                <a:latin typeface="source-serif-pro"/>
              </a:rPr>
              <a:t>.</a:t>
            </a:r>
            <a:endParaRPr kumimoji="1" lang="zh-CN" altLang="en-US" sz="1800" i="1" dirty="0">
              <a:solidFill>
                <a:srgbClr val="445A64"/>
              </a:solidFill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17D8DD-BA77-07C5-F6E6-BACE4112F1E5}"/>
              </a:ext>
            </a:extLst>
          </p:cNvPr>
          <p:cNvGraphicFramePr>
            <a:graphicFrameLocks noGrp="1"/>
          </p:cNvGraphicFramePr>
          <p:nvPr/>
        </p:nvGraphicFramePr>
        <p:xfrm>
          <a:off x="731082" y="4515307"/>
          <a:ext cx="15900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574773958"/>
                    </a:ext>
                  </a:extLst>
                </a:gridCol>
                <a:gridCol w="412975">
                  <a:extLst>
                    <a:ext uri="{9D8B030D-6E8A-4147-A177-3AD203B41FA5}">
                      <a16:colId xmlns:a16="http://schemas.microsoft.com/office/drawing/2014/main" val="3083550994"/>
                    </a:ext>
                  </a:extLst>
                </a:gridCol>
                <a:gridCol w="412975">
                  <a:extLst>
                    <a:ext uri="{9D8B030D-6E8A-4147-A177-3AD203B41FA5}">
                      <a16:colId xmlns:a16="http://schemas.microsoft.com/office/drawing/2014/main" val="297802207"/>
                    </a:ext>
                  </a:extLst>
                </a:gridCol>
                <a:gridCol w="412975">
                  <a:extLst>
                    <a:ext uri="{9D8B030D-6E8A-4147-A177-3AD203B41FA5}">
                      <a16:colId xmlns:a16="http://schemas.microsoft.com/office/drawing/2014/main" val="61022008"/>
                    </a:ext>
                  </a:extLst>
                </a:gridCol>
              </a:tblGrid>
              <a:tr h="321042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23664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633653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95519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91017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413663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87090"/>
                  </a:ext>
                </a:extLst>
              </a:tr>
            </a:tbl>
          </a:graphicData>
        </a:graphic>
      </p:graphicFrame>
      <p:sp>
        <p:nvSpPr>
          <p:cNvPr id="22" name="文本框 2">
            <a:extLst>
              <a:ext uri="{FF2B5EF4-FFF2-40B4-BE49-F238E27FC236}">
                <a16:creationId xmlns:a16="http://schemas.microsoft.com/office/drawing/2014/main" id="{90069CD6-E1AB-A68E-BFCE-071C010B7068}"/>
              </a:ext>
            </a:extLst>
          </p:cNvPr>
          <p:cNvSpPr txBox="1"/>
          <p:nvPr/>
        </p:nvSpPr>
        <p:spPr>
          <a:xfrm>
            <a:off x="317493" y="4496498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A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3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3" y="4857300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B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4" name="文本框 2">
            <a:extLst>
              <a:ext uri="{FF2B5EF4-FFF2-40B4-BE49-F238E27FC236}">
                <a16:creationId xmlns:a16="http://schemas.microsoft.com/office/drawing/2014/main" id="{973123A9-AE9B-FED3-3A79-4E2D3CF96474}"/>
              </a:ext>
            </a:extLst>
          </p:cNvPr>
          <p:cNvSpPr txBox="1"/>
          <p:nvPr/>
        </p:nvSpPr>
        <p:spPr>
          <a:xfrm>
            <a:off x="313493" y="5629210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B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5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3" y="5243255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3" y="6015165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2" y="6368890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FD808F1A-A593-B3F1-AFE4-0C1E63B12E9A}"/>
              </a:ext>
            </a:extLst>
          </p:cNvPr>
          <p:cNvSpPr/>
          <p:nvPr/>
        </p:nvSpPr>
        <p:spPr>
          <a:xfrm>
            <a:off x="2470831" y="5585270"/>
            <a:ext cx="600364" cy="385955"/>
          </a:xfrm>
          <a:prstGeom prst="rightArrow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DF4C192B-3230-64A6-51F7-05FE4B630DA2}"/>
              </a:ext>
            </a:extLst>
          </p:cNvPr>
          <p:cNvGraphicFramePr>
            <a:graphicFrameLocks noGrp="1"/>
          </p:cNvGraphicFramePr>
          <p:nvPr/>
        </p:nvGraphicFramePr>
        <p:xfrm>
          <a:off x="3534317" y="5432308"/>
          <a:ext cx="21183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85">
                  <a:extLst>
                    <a:ext uri="{9D8B030D-6E8A-4147-A177-3AD203B41FA5}">
                      <a16:colId xmlns:a16="http://schemas.microsoft.com/office/drawing/2014/main" val="3574773958"/>
                    </a:ext>
                  </a:extLst>
                </a:gridCol>
                <a:gridCol w="529585">
                  <a:extLst>
                    <a:ext uri="{9D8B030D-6E8A-4147-A177-3AD203B41FA5}">
                      <a16:colId xmlns:a16="http://schemas.microsoft.com/office/drawing/2014/main" val="3083550994"/>
                    </a:ext>
                  </a:extLst>
                </a:gridCol>
                <a:gridCol w="529585">
                  <a:extLst>
                    <a:ext uri="{9D8B030D-6E8A-4147-A177-3AD203B41FA5}">
                      <a16:colId xmlns:a16="http://schemas.microsoft.com/office/drawing/2014/main" val="297802207"/>
                    </a:ext>
                  </a:extLst>
                </a:gridCol>
                <a:gridCol w="529585">
                  <a:extLst>
                    <a:ext uri="{9D8B030D-6E8A-4147-A177-3AD203B41FA5}">
                      <a16:colId xmlns:a16="http://schemas.microsoft.com/office/drawing/2014/main" val="61022008"/>
                    </a:ext>
                  </a:extLst>
                </a:gridCol>
              </a:tblGrid>
              <a:tr h="321042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91017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1/3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87090"/>
                  </a:ext>
                </a:extLst>
              </a:tr>
            </a:tbl>
          </a:graphicData>
        </a:graphic>
      </p:graphicFrame>
      <p:sp>
        <p:nvSpPr>
          <p:cNvPr id="30" name="文本框 2">
            <a:extLst>
              <a:ext uri="{FF2B5EF4-FFF2-40B4-BE49-F238E27FC236}">
                <a16:creationId xmlns:a16="http://schemas.microsoft.com/office/drawing/2014/main" id="{779EB583-C829-262A-72E4-7BF2972EC428}"/>
              </a:ext>
            </a:extLst>
          </p:cNvPr>
          <p:cNvSpPr txBox="1"/>
          <p:nvPr/>
        </p:nvSpPr>
        <p:spPr>
          <a:xfrm>
            <a:off x="3128338" y="5444544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B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293AF1C4-CBC2-B903-1190-C67D776D7DAA}"/>
              </a:ext>
            </a:extLst>
          </p:cNvPr>
          <p:cNvSpPr txBox="1"/>
          <p:nvPr/>
        </p:nvSpPr>
        <p:spPr>
          <a:xfrm>
            <a:off x="3128338" y="5788937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FDB07F-76E9-A81F-51F5-DA7238C4EF9C}"/>
              </a:ext>
            </a:extLst>
          </p:cNvPr>
          <p:cNvSpPr txBox="1"/>
          <p:nvPr/>
        </p:nvSpPr>
        <p:spPr>
          <a:xfrm>
            <a:off x="2642958" y="4595153"/>
            <a:ext cx="300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>
                <a:latin typeface="Helvetica" pitchFamily="2" charset="0"/>
              </a:rPr>
              <a:t>Data Combination</a:t>
            </a:r>
          </a:p>
          <a:p>
            <a:endParaRPr kumimoji="1"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577FDCB-C840-2488-136D-4A927EFA784F}"/>
              </a:ext>
            </a:extLst>
          </p:cNvPr>
          <p:cNvSpPr txBox="1"/>
          <p:nvPr/>
        </p:nvSpPr>
        <p:spPr>
          <a:xfrm>
            <a:off x="6407308" y="4551225"/>
            <a:ext cx="30096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>
                <a:latin typeface="Helvetica" pitchFamily="2" charset="0"/>
              </a:rPr>
              <a:t>Multiple Clustering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Item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Consumer types</a:t>
            </a:r>
          </a:p>
          <a:p>
            <a:endParaRPr kumimoji="1" lang="zh-CN" altLang="en-US" sz="2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5C0312C-96A0-38F6-0ED2-E13B5F675E7E}"/>
              </a:ext>
            </a:extLst>
          </p:cNvPr>
          <p:cNvSpPr txBox="1"/>
          <p:nvPr/>
        </p:nvSpPr>
        <p:spPr>
          <a:xfrm>
            <a:off x="9549042" y="4661019"/>
            <a:ext cx="2285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>
                <a:solidFill>
                  <a:srgbClr val="445A64"/>
                </a:solidFill>
                <a:latin typeface="source-serif-pro"/>
              </a:rPr>
              <a:t>Consumers in same clustered group have similar preferences and utility distribution</a:t>
            </a:r>
            <a:endParaRPr kumimoji="1" lang="zh-CN" altLang="en-US" sz="1800" i="1" dirty="0">
              <a:solidFill>
                <a:srgbClr val="445A64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DF2611A-E693-9DE3-7D2D-9E34D17927C0}"/>
              </a:ext>
            </a:extLst>
          </p:cNvPr>
          <p:cNvSpPr txBox="1"/>
          <p:nvPr/>
        </p:nvSpPr>
        <p:spPr>
          <a:xfrm>
            <a:off x="6426826" y="5861348"/>
            <a:ext cx="2776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>
                <a:latin typeface="Helvetica" pitchFamily="2" charset="0"/>
              </a:rPr>
              <a:t>Basic Algorithm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SVT</a:t>
            </a:r>
          </a:p>
          <a:p>
            <a:endParaRPr kumimoji="1" lang="zh-CN" altLang="en-US" sz="2000" dirty="0"/>
          </a:p>
        </p:txBody>
      </p:sp>
      <p:sp>
        <p:nvSpPr>
          <p:cNvPr id="38" name="文本框 35">
            <a:extLst>
              <a:ext uri="{FF2B5EF4-FFF2-40B4-BE49-F238E27FC236}">
                <a16:creationId xmlns:a16="http://schemas.microsoft.com/office/drawing/2014/main" id="{9DF2611A-E693-9DE3-7D2D-9E34D17927C0}"/>
              </a:ext>
            </a:extLst>
          </p:cNvPr>
          <p:cNvSpPr txBox="1"/>
          <p:nvPr/>
        </p:nvSpPr>
        <p:spPr>
          <a:xfrm>
            <a:off x="7772356" y="6309757"/>
            <a:ext cx="4546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FPC</a:t>
            </a:r>
            <a:r>
              <a:rPr kumimoji="1" lang="en-US" altLang="zh-CN" dirty="0">
                <a:latin typeface="Helvetica" pitchFamily="2" charset="0"/>
              </a:rPr>
              <a:t>  (</a:t>
            </a:r>
            <a:r>
              <a:rPr kumimoji="1" lang="en-US" altLang="zh-CN" sz="1600" dirty="0">
                <a:latin typeface="Helvetica" pitchFamily="2" charset="0"/>
              </a:rPr>
              <a:t>Fixed Point Continuation</a:t>
            </a:r>
            <a:r>
              <a:rPr kumimoji="1" lang="en-US" altLang="zh-CN" dirty="0">
                <a:latin typeface="Helvetica" pitchFamily="2" charset="0"/>
              </a:rPr>
              <a:t>)</a:t>
            </a:r>
            <a:endParaRPr kumimoji="1" lang="en-US" altLang="zh-CN" sz="2200" dirty="0">
              <a:latin typeface="Helvetica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B791315-0BE5-C58E-81AC-54044035F68B}"/>
              </a:ext>
            </a:extLst>
          </p:cNvPr>
          <p:cNvSpPr txBox="1"/>
          <p:nvPr/>
        </p:nvSpPr>
        <p:spPr>
          <a:xfrm>
            <a:off x="11646136" y="6485416"/>
            <a:ext cx="55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14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5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FA1013-32A2-DE04-334A-043CB12E8B26}"/>
              </a:ext>
            </a:extLst>
          </p:cNvPr>
          <p:cNvSpPr txBox="1"/>
          <p:nvPr/>
        </p:nvSpPr>
        <p:spPr>
          <a:xfrm>
            <a:off x="341747" y="350687"/>
            <a:ext cx="3102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445A64"/>
                </a:solidFill>
                <a:latin typeface="Helvetica" pitchFamily="2" charset="0"/>
              </a:rPr>
              <a:t>Next Steps</a:t>
            </a:r>
            <a:endParaRPr kumimoji="1" lang="zh-CN" altLang="en-US" sz="44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B8BD9BB3-268A-0339-AAC4-26142E6A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01" y="257370"/>
            <a:ext cx="4769254" cy="28973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2F421D-5ED5-2619-616E-168604733CCD}"/>
              </a:ext>
            </a:extLst>
          </p:cNvPr>
          <p:cNvSpPr txBox="1"/>
          <p:nvPr/>
        </p:nvSpPr>
        <p:spPr>
          <a:xfrm>
            <a:off x="611272" y="1706025"/>
            <a:ext cx="4769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445A64"/>
                </a:solidFill>
                <a:latin typeface="Helvetica" pitchFamily="2" charset="0"/>
              </a:rPr>
              <a:t>Mixture Consumer Types</a:t>
            </a:r>
            <a:endParaRPr kumimoji="1" lang="zh-CN" altLang="en-US" sz="28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ACC23A-B35E-0015-B0F8-F1425F1339A4}"/>
              </a:ext>
            </a:extLst>
          </p:cNvPr>
          <p:cNvSpPr txBox="1"/>
          <p:nvPr/>
        </p:nvSpPr>
        <p:spPr>
          <a:xfrm>
            <a:off x="611272" y="4628756"/>
            <a:ext cx="420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445A64"/>
                </a:solidFill>
                <a:latin typeface="Helvetica" pitchFamily="2" charset="0"/>
              </a:rPr>
              <a:t>Algorithm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36E779-5C48-6B4A-830A-5D7F31C71263}"/>
                  </a:ext>
                </a:extLst>
              </p:cNvPr>
              <p:cNvSpPr txBox="1"/>
              <p:nvPr/>
            </p:nvSpPr>
            <p:spPr>
              <a:xfrm>
                <a:off x="975402" y="5644909"/>
                <a:ext cx="4936951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Helvetica" pitchFamily="2" charset="0"/>
                  </a:rPr>
                  <a:t>Minimize</a:t>
                </a:r>
                <a14:m>
                  <m:oMath xmlns:m="http://schemas.openxmlformats.org/officeDocument/2006/math">
                    <m:r>
                      <a:rPr kumimoji="1" lang="en-US" altLang="zh-CN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+ 0.5 ∗ </m:t>
                    </m:r>
                    <m:sSubSup>
                      <m:sSub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2000" dirty="0">
                  <a:latin typeface="Helvetica" pitchFamily="2" charset="0"/>
                </a:endParaRPr>
              </a:p>
              <a:p>
                <a:pPr algn="ctr"/>
                <a:r>
                  <a:rPr kumimoji="1" lang="en-US" altLang="zh-CN" sz="2000" dirty="0">
                    <a:latin typeface="Helvetica" pitchFamily="2" charset="0"/>
                  </a:rPr>
                  <a:t>Subject to  P_</a:t>
                </a:r>
                <a:r>
                  <a:rPr kumimoji="1" lang="el-GR" altLang="zh-CN" sz="200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en-US" altLang="zh-CN" sz="2000" dirty="0">
                    <a:latin typeface="Helvetica" pitchFamily="2" charset="0"/>
                  </a:rPr>
                  <a:t>(X) = P_</a:t>
                </a:r>
                <a:r>
                  <a:rPr kumimoji="1" lang="el-GR" altLang="zh-CN" sz="200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en-US" altLang="zh-CN" sz="2000" dirty="0">
                    <a:latin typeface="Helvetica" pitchFamily="2" charset="0"/>
                  </a:rPr>
                  <a:t>(M)</a:t>
                </a:r>
                <a:endParaRPr kumimoji="1" lang="zh-CN" altLang="en-US" sz="20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36E779-5C48-6B4A-830A-5D7F31C71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2" y="5644909"/>
                <a:ext cx="4936951" cy="756041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F44D14E1-A280-B18E-2753-DA42D8F34471}"/>
              </a:ext>
            </a:extLst>
          </p:cNvPr>
          <p:cNvSpPr txBox="1"/>
          <p:nvPr/>
        </p:nvSpPr>
        <p:spPr>
          <a:xfrm>
            <a:off x="823530" y="5262915"/>
            <a:ext cx="5731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Helvetica" pitchFamily="2" charset="0"/>
              </a:rPr>
              <a:t>Singular Value Thresholding (SVT) method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15AFCC-BFA4-BC4A-3B1C-9F1A440579FB}"/>
              </a:ext>
            </a:extLst>
          </p:cNvPr>
          <p:cNvSpPr txBox="1"/>
          <p:nvPr/>
        </p:nvSpPr>
        <p:spPr>
          <a:xfrm>
            <a:off x="6716422" y="5262915"/>
            <a:ext cx="531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Helvetica" pitchFamily="2" charset="0"/>
              </a:rPr>
              <a:t>Fixed Point Continuation (FPC)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C12781-6CB1-0586-EB3F-B61C7CAD1E44}"/>
                  </a:ext>
                </a:extLst>
              </p:cNvPr>
              <p:cNvSpPr txBox="1"/>
              <p:nvPr/>
            </p:nvSpPr>
            <p:spPr>
              <a:xfrm>
                <a:off x="7049320" y="5653144"/>
                <a:ext cx="3708327" cy="835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Helvetica" pitchFamily="2" charset="0"/>
                  </a:rPr>
                  <a:t>Minimize</a:t>
                </a:r>
                <a14:m>
                  <m:oMath xmlns:m="http://schemas.openxmlformats.org/officeDocument/2006/math"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CN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+ 0.5 ∗ </m:t>
                    </m:r>
                    <m:sSubSup>
                      <m:sSub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kumimoji="1" lang="el-GR" altLang="zh-CN" sz="2000" dirty="0">
                                    <a:latin typeface="Helvetica" pitchFamily="2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l-GR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)</m:t>
                                </m:r>
                                <m:r>
                                  <a:rPr kumimoji="1"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20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C12781-6CB1-0586-EB3F-B61C7CAD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320" y="5653144"/>
                <a:ext cx="3708327" cy="835742"/>
              </a:xfrm>
              <a:prstGeom prst="rect">
                <a:avLst/>
              </a:prstGeom>
              <a:blipFill>
                <a:blip r:embed="rId4"/>
                <a:stretch>
                  <a:fillRect t="-2985"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46D5528-9057-B4F7-1D3D-A945169A574A}"/>
              </a:ext>
            </a:extLst>
          </p:cNvPr>
          <p:cNvSpPr txBox="1"/>
          <p:nvPr/>
        </p:nvSpPr>
        <p:spPr>
          <a:xfrm>
            <a:off x="11617064" y="6488668"/>
            <a:ext cx="55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15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5AC2E2-24AF-3F99-6AD0-6ECE3B0D0B06}"/>
              </a:ext>
            </a:extLst>
          </p:cNvPr>
          <p:cNvSpPr txBox="1"/>
          <p:nvPr/>
        </p:nvSpPr>
        <p:spPr>
          <a:xfrm>
            <a:off x="611272" y="2944404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445A64"/>
                </a:solidFill>
                <a:latin typeface="Helvetica" pitchFamily="2" charset="0"/>
              </a:rPr>
              <a:t>Context Based Utility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74D04A-7206-50A3-A7B5-096FF62C22D0}"/>
              </a:ext>
            </a:extLst>
          </p:cNvPr>
          <p:cNvSpPr txBox="1"/>
          <p:nvPr/>
        </p:nvSpPr>
        <p:spPr>
          <a:xfrm>
            <a:off x="823530" y="3575875"/>
            <a:ext cx="37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Helvetica" pitchFamily="2" charset="0"/>
              </a:rPr>
              <a:t>Transformer</a:t>
            </a:r>
            <a:r>
              <a:rPr kumimoji="1" lang="en-US" altLang="zh-CN" sz="2400" dirty="0">
                <a:latin typeface="Helvetica" pitchFamily="2" charset="0"/>
              </a:rPr>
              <a:t> with attention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CDD6F8-FB23-1900-4BC3-B758C2A8F619}"/>
              </a:ext>
            </a:extLst>
          </p:cNvPr>
          <p:cNvSpPr txBox="1"/>
          <p:nvPr/>
        </p:nvSpPr>
        <p:spPr>
          <a:xfrm>
            <a:off x="6697969" y="3575874"/>
            <a:ext cx="373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Helvetica" pitchFamily="2" charset="0"/>
              </a:rPr>
              <a:t>Mutual influences </a:t>
            </a:r>
            <a:r>
              <a:rPr kumimoji="1" lang="en-US" altLang="zh-CN" sz="2400" dirty="0">
                <a:latin typeface="Helvetica" pitchFamily="2" charset="0"/>
              </a:rPr>
              <a:t>within items</a:t>
            </a:r>
            <a:endParaRPr kumimoji="1"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0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A0009D-08F9-16EE-5FC2-00046919A13C}"/>
              </a:ext>
            </a:extLst>
          </p:cNvPr>
          <p:cNvSpPr txBox="1"/>
          <p:nvPr/>
        </p:nvSpPr>
        <p:spPr>
          <a:xfrm>
            <a:off x="2228626" y="3013501"/>
            <a:ext cx="7734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rgbClr val="445A64"/>
                </a:solidFill>
                <a:latin typeface="Helvetica" pitchFamily="2" charset="0"/>
              </a:rPr>
              <a:t>☺️ Thanks for Listening!</a:t>
            </a:r>
            <a:endParaRPr kumimoji="1" lang="zh-CN" altLang="en-US" sz="48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5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781B85-BDB6-B5A2-FCA4-48CE63A6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590" y="5219561"/>
            <a:ext cx="73440" cy="10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781B85-BDB6-B5A2-FCA4-48CE63A6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36" y="2613005"/>
            <a:ext cx="73440" cy="10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pedia Group">
            <a:extLst>
              <a:ext uri="{FF2B5EF4-FFF2-40B4-BE49-F238E27FC236}">
                <a16:creationId xmlns:a16="http://schemas.microsoft.com/office/drawing/2014/main" id="{E7332E4E-A6DA-3BE9-0B16-F20A57BE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375" y="4116682"/>
            <a:ext cx="9015591" cy="1816031"/>
          </a:xfrm>
          <a:prstGeom prst="rect">
            <a:avLst/>
          </a:prstGeom>
          <a:noFill/>
          <a:effectLst>
            <a:glow>
              <a:srgbClr val="002060">
                <a:alpha val="40000"/>
              </a:srgbClr>
            </a:glow>
            <a:reflection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13482-BE72-2996-B3A8-552E3C0D1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067C09BE-4932-9687-70A1-54B20302B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" t="2412" r="1369" b="10438"/>
          <a:stretch/>
        </p:blipFill>
        <p:spPr>
          <a:xfrm>
            <a:off x="454489" y="1173017"/>
            <a:ext cx="11283022" cy="50338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B4E3D0-0538-6A29-E9B5-D3F2CE30ADDD}"/>
              </a:ext>
            </a:extLst>
          </p:cNvPr>
          <p:cNvSpPr txBox="1"/>
          <p:nvPr/>
        </p:nvSpPr>
        <p:spPr>
          <a:xfrm>
            <a:off x="268650" y="34174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445A64"/>
                </a:solidFill>
                <a:latin typeface="Helvetica" pitchFamily="2" charset="0"/>
              </a:rPr>
              <a:t>Feature</a:t>
            </a:r>
            <a:r>
              <a:rPr kumimoji="1" lang="zh-CN" altLang="en-US" sz="36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600" b="1" dirty="0">
                <a:solidFill>
                  <a:srgbClr val="445A64"/>
                </a:solidFill>
                <a:latin typeface="Helvetica" pitchFamily="2" charset="0"/>
              </a:rPr>
              <a:t>Introduction: Expedia Hotel Dataset</a:t>
            </a:r>
            <a:endParaRPr kumimoji="1" lang="zh-CN" altLang="en-US" sz="36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0B93A-29EA-41EC-6DC5-04A2821A1B0D}"/>
              </a:ext>
            </a:extLst>
          </p:cNvPr>
          <p:cNvSpPr txBox="1"/>
          <p:nvPr/>
        </p:nvSpPr>
        <p:spPr>
          <a:xfrm>
            <a:off x="11763313" y="6410037"/>
            <a:ext cx="26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7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1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293</Words>
  <Application>Microsoft Office PowerPoint</Application>
  <PresentationFormat>宽屏</PresentationFormat>
  <Paragraphs>81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-apple-system</vt:lpstr>
      <vt:lpstr>source-serif-pro</vt:lpstr>
      <vt:lpstr>Arial</vt:lpstr>
      <vt:lpstr>Cambria Math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Joy Zhang</cp:lastModifiedBy>
  <cp:revision>3</cp:revision>
  <dcterms:created xsi:type="dcterms:W3CDTF">2025-03-04T17:41:40Z</dcterms:created>
  <dcterms:modified xsi:type="dcterms:W3CDTF">2025-03-04T20:31:38Z</dcterms:modified>
</cp:coreProperties>
</file>